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4" r:id="rId3"/>
    <p:sldId id="315" r:id="rId4"/>
    <p:sldId id="318" r:id="rId5"/>
    <p:sldId id="313" r:id="rId6"/>
    <p:sldId id="317" r:id="rId7"/>
    <p:sldId id="314" r:id="rId8"/>
    <p:sldId id="316" r:id="rId9"/>
    <p:sldId id="300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éta Dobiášová" initials="MD" lastIdx="1" clrIdx="0">
    <p:extLst>
      <p:ext uri="{19B8F6BF-5375-455C-9EA6-DF929625EA0E}">
        <p15:presenceInfo xmlns:p15="http://schemas.microsoft.com/office/powerpoint/2012/main" userId="S::363675@muni.cz::11e42639-2956-4682-8df3-b109cda918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44"/>
  </p:normalViewPr>
  <p:slideViewPr>
    <p:cSldViewPr>
      <p:cViewPr varScale="1">
        <p:scale>
          <a:sx n="109" d="100"/>
          <a:sy n="109" d="100"/>
        </p:scale>
        <p:origin x="17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84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C54CB-A98C-264A-9FC2-31EE51B0DAC9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1E7C5-3DC9-DE4D-B1E3-FAB4366A02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79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1E7C5-3DC9-DE4D-B1E3-FAB4366A02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9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57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09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16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71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11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59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20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75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88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35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28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79C40-6ABB-4355-B504-014849763DD6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28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2900" y="2080822"/>
            <a:ext cx="8686800" cy="1470025"/>
          </a:xfrm>
        </p:spPr>
        <p:txBody>
          <a:bodyPr>
            <a:noAutofit/>
          </a:bodyPr>
          <a:lstStyle/>
          <a:p>
            <a:r>
              <a:rPr lang="cs-CZ" sz="4000" b="1" dirty="0"/>
              <a:t>Které oblasti rozvoje si zaslouží zvláštní pozornost u předškolních dětí s ADHD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010400" cy="1219200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Mgr. et Mgr. Markéta Librová </a:t>
            </a:r>
          </a:p>
          <a:p>
            <a:r>
              <a:rPr lang="cs-CZ" sz="2000" i="1" dirty="0">
                <a:solidFill>
                  <a:schemeClr val="tx1"/>
                </a:solidFill>
              </a:rPr>
              <a:t>třídní učitel, speciální pedagog, asistent pedagoga, metodik prevence, trenér sociálně-emočních dovedností, lektor vzdělávacích kurzů, sociální pracovník a celkem asi dost akční člověk </a:t>
            </a:r>
            <a:r>
              <a:rPr lang="cs-CZ" sz="2000" i="1" dirty="0">
                <a:solidFill>
                  <a:schemeClr val="tx1"/>
                </a:solidFill>
                <a:sym typeface="Wingdings" pitchFamily="2" charset="2"/>
              </a:rPr>
              <a:t> </a:t>
            </a:r>
            <a:endParaRPr lang="cs-CZ" sz="2000" i="1" dirty="0">
              <a:solidFill>
                <a:schemeClr val="tx1"/>
              </a:solidFill>
            </a:endParaRPr>
          </a:p>
          <a:p>
            <a:endParaRPr lang="cs-CZ" sz="2000" i="1" dirty="0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F0F3821-A211-A009-4F4A-AC226E1EA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282"/>
            <a:ext cx="3124200" cy="238407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D65BE5B-228F-BF44-815C-7AFE4B1CDA6A}"/>
              </a:ext>
            </a:extLst>
          </p:cNvPr>
          <p:cNvSpPr txBox="1"/>
          <p:nvPr/>
        </p:nvSpPr>
        <p:spPr>
          <a:xfrm>
            <a:off x="1524000" y="5470061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Přednáška pro konferenci Pedagogická diagnostika v MŠ a práce s různými skupinami dětí s SVP</a:t>
            </a:r>
          </a:p>
          <a:p>
            <a:pPr algn="ctr"/>
            <a:r>
              <a:rPr lang="cs-CZ" sz="1600" dirty="0"/>
              <a:t>Praha, 15. 5. 2025</a:t>
            </a:r>
          </a:p>
        </p:txBody>
      </p:sp>
    </p:spTree>
    <p:extLst>
      <p:ext uri="{BB962C8B-B14F-4D97-AF65-F5344CB8AC3E}">
        <p14:creationId xmlns:p14="http://schemas.microsoft.com/office/powerpoint/2010/main" val="2223918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" y="1828800"/>
            <a:ext cx="7756819" cy="762000"/>
          </a:xfrm>
        </p:spPr>
        <p:txBody>
          <a:bodyPr>
            <a:noAutofit/>
          </a:bodyPr>
          <a:lstStyle/>
          <a:p>
            <a:pPr algn="l"/>
            <a:r>
              <a:rPr lang="cs-CZ" b="1" dirty="0"/>
              <a:t>Děkuji za pozornost. </a:t>
            </a:r>
            <a:r>
              <a:rPr lang="cs-CZ" b="1" dirty="0">
                <a:sym typeface="Wingdings" pitchFamily="2" charset="2"/>
              </a:rPr>
              <a:t></a:t>
            </a:r>
            <a:endParaRPr lang="cs-CZ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37" y="0"/>
            <a:ext cx="3494964" cy="2667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04800" y="3048000"/>
            <a:ext cx="8001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Mgr. et Mgr. Markéta Librová (</a:t>
            </a:r>
            <a:r>
              <a:rPr lang="cs-CZ" sz="2800" b="1" dirty="0" err="1"/>
              <a:t>roz</a:t>
            </a:r>
            <a:r>
              <a:rPr lang="cs-CZ" sz="2800" b="1" dirty="0"/>
              <a:t>. Dobiášová)</a:t>
            </a:r>
          </a:p>
          <a:p>
            <a:endParaRPr lang="cs-CZ" dirty="0"/>
          </a:p>
          <a:p>
            <a:r>
              <a:rPr lang="cs-CZ" sz="2000" b="1" dirty="0"/>
              <a:t>mail: </a:t>
            </a:r>
            <a:r>
              <a:rPr lang="cs-CZ" sz="2000" i="1" dirty="0" err="1"/>
              <a:t>maki.librova@gmail.com</a:t>
            </a:r>
            <a:endParaRPr lang="cs-CZ" sz="2000" i="1" dirty="0"/>
          </a:p>
          <a:p>
            <a:endParaRPr lang="cs-CZ" sz="2000" dirty="0"/>
          </a:p>
          <a:p>
            <a:r>
              <a:rPr lang="cs-CZ" sz="2000" b="1" dirty="0"/>
              <a:t>mob: </a:t>
            </a:r>
            <a:r>
              <a:rPr lang="cs-CZ" sz="2000" i="1" dirty="0"/>
              <a:t>727 926 869</a:t>
            </a:r>
          </a:p>
          <a:p>
            <a:endParaRPr lang="cs-CZ" sz="2000" dirty="0"/>
          </a:p>
          <a:p>
            <a:r>
              <a:rPr lang="cs-CZ" sz="2000" b="1" dirty="0"/>
              <a:t>web: </a:t>
            </a:r>
            <a:r>
              <a:rPr lang="cs-CZ" sz="2000" i="1" dirty="0"/>
              <a:t>www.vlastnismer.org</a:t>
            </a:r>
          </a:p>
          <a:p>
            <a:endParaRPr lang="cs-CZ" sz="2000" dirty="0"/>
          </a:p>
          <a:p>
            <a:r>
              <a:rPr lang="cs-CZ" sz="2000" b="1" dirty="0"/>
              <a:t>FB: </a:t>
            </a:r>
            <a:r>
              <a:rPr lang="cs-CZ" sz="2000" i="1" dirty="0"/>
              <a:t>www.facebook.com/vlastnimsmerem</a:t>
            </a:r>
            <a:r>
              <a:rPr lang="cs-CZ" sz="2000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657600"/>
            <a:ext cx="4267201" cy="182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93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3590" y="2286000"/>
            <a:ext cx="7756819" cy="762000"/>
          </a:xfrm>
        </p:spPr>
        <p:txBody>
          <a:bodyPr>
            <a:noAutofit/>
          </a:bodyPr>
          <a:lstStyle/>
          <a:p>
            <a:r>
              <a:rPr lang="cs-CZ" sz="3200" b="1" dirty="0"/>
              <a:t>Hlavně nepřepálit začátek aneb krok za krokem…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A8FC62A-841C-F242-8A42-DA7763FD7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37" y="0"/>
            <a:ext cx="3494964" cy="2667000"/>
          </a:xfrm>
          <a:prstGeom prst="rect">
            <a:avLst/>
          </a:prstGeom>
        </p:spPr>
      </p:pic>
      <p:pic>
        <p:nvPicPr>
          <p:cNvPr id="5" name="Obrázek 4" descr="Obsah obrázku skica, kresba, klipart, silueta&#10;&#10;Obsah vygenerovaný umělou inteligencí může být nesprávný.">
            <a:extLst>
              <a:ext uri="{FF2B5EF4-FFF2-40B4-BE49-F238E27FC236}">
                <a16:creationId xmlns:a16="http://schemas.microsoft.com/office/drawing/2014/main" id="{10F9C27A-655F-5284-D06B-1CDEE5EB2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99" y="3652180"/>
            <a:ext cx="52832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2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190C4-3D13-D174-FE9B-3EE861D85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106FF-1C34-A70D-075B-D9958ACB8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647321"/>
            <a:ext cx="7756819" cy="762000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Co bychom měli s předškolákem s ADHD trénovat pravidelně a dlouhodobě: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F52B49B-696A-33D4-50C4-662A36592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E34964A-C384-89B6-B580-C3AB0A25EA56}"/>
              </a:ext>
            </a:extLst>
          </p:cNvPr>
          <p:cNvSpPr txBox="1"/>
          <p:nvPr/>
        </p:nvSpPr>
        <p:spPr>
          <a:xfrm>
            <a:off x="381000" y="2602523"/>
            <a:ext cx="8534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všechny skrz ADHD oslabené oblasti, které mají zásadní vliv na zvládání </a:t>
            </a:r>
            <a:r>
              <a:rPr lang="cs-CZ" sz="2400" dirty="0" err="1"/>
              <a:t>socioemočního</a:t>
            </a:r>
            <a:r>
              <a:rPr lang="cs-CZ" sz="2400" dirty="0"/>
              <a:t> a kognitivního fungování v MŠ (a později v ZŠ), tedy: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cs-CZ" sz="2400" dirty="0"/>
              <a:t>krátkodobá paměť,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cs-CZ" sz="2400" dirty="0"/>
              <a:t>emoční regulace,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cs-CZ" sz="2400" dirty="0"/>
              <a:t>cílené zaměřování pozornosti,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cs-CZ" sz="2400" dirty="0"/>
              <a:t>automatizace činností v rámci stále se opakujícího režimu,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cs-CZ" sz="2400" dirty="0"/>
              <a:t>uvědomování si hranic vlastního těla a osobního prostoru ostatních,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cs-CZ" sz="2400" dirty="0"/>
              <a:t>způsoby upoutávání pozornosti,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cs-CZ" sz="2400" dirty="0"/>
              <a:t>trpělivost při ne zcela zábavných, ale nutných, činnostech.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cs-CZ" sz="2400" dirty="0"/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cs-CZ" sz="24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2E1849-AC8F-A512-276F-FB8D8FD457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37" y="0"/>
            <a:ext cx="349496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2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F11A8-A09C-D325-1C69-6BB9F089D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8782F-3062-FE63-532B-3DFA415C0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647321"/>
            <a:ext cx="7756819" cy="762000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Konkrétněji: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BCFF781-ADDC-71B2-A256-573E4AF56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B08116A-27AC-F0D6-F078-2964036FC85C}"/>
              </a:ext>
            </a:extLst>
          </p:cNvPr>
          <p:cNvSpPr txBox="1"/>
          <p:nvPr/>
        </p:nvSpPr>
        <p:spPr>
          <a:xfrm>
            <a:off x="457200" y="2409321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postupné prodlužování udržení pozornosti – obzvláštně u věcí, které dítě nebaví (využít znalosti o dopaminu),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trénink krátkodobé paměti (narušena díky ADHD) – pokyny, hledání věci, která chybí (princip </a:t>
            </a:r>
            <a:r>
              <a:rPr lang="cs-CZ" sz="2400" dirty="0" err="1"/>
              <a:t>Kimovy</a:t>
            </a:r>
            <a:r>
              <a:rPr lang="cs-CZ" sz="2400" dirty="0"/>
              <a:t> hry),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grafomotorika – nutná správná motivace, různorodost činností a </a:t>
            </a:r>
            <a:r>
              <a:rPr lang="cs-CZ" sz="2400" u="sng" dirty="0"/>
              <a:t>individualizace</a:t>
            </a:r>
            <a:r>
              <a:rPr lang="cs-CZ" sz="2400" dirty="0"/>
              <a:t> nástroje pracovních listů,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denní rutina / denní režim – možno podpořit piktogramy,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automatizace činností sebeobsluhy – dokolečka, dokola,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vhodné postupy navazování kontaktu s vrstevníky - </a:t>
            </a:r>
            <a:r>
              <a:rPr lang="cs-CZ" sz="2400" dirty="0" err="1"/>
              <a:t>facilitovat</a:t>
            </a:r>
            <a:r>
              <a:rPr lang="cs-CZ" sz="24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kultivované způsoby upoutávání pozornosti ostatních,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čekat, až na dítě přijde řada.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cs-CZ" sz="24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70B6C7-D1C8-299E-EA08-0A4CB8939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37" y="0"/>
            <a:ext cx="349496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" y="1385812"/>
            <a:ext cx="8680938" cy="762000"/>
          </a:xfrm>
        </p:spPr>
        <p:txBody>
          <a:bodyPr>
            <a:noAutofit/>
          </a:bodyPr>
          <a:lstStyle/>
          <a:p>
            <a:pPr algn="l"/>
            <a:r>
              <a:rPr lang="cs-CZ" sz="2800" b="1" dirty="0"/>
              <a:t>Individualizované</a:t>
            </a:r>
            <a:r>
              <a:rPr lang="cs-CZ" sz="3200" b="1" dirty="0"/>
              <a:t> </a:t>
            </a:r>
            <a:r>
              <a:rPr lang="cs-CZ" sz="2800" b="1" dirty="0"/>
              <a:t>pracovní</a:t>
            </a:r>
            <a:r>
              <a:rPr lang="cs-CZ" sz="3200" b="1" dirty="0"/>
              <a:t> </a:t>
            </a:r>
            <a:r>
              <a:rPr lang="cs-CZ" sz="2800" b="1" dirty="0"/>
              <a:t>listy - grafomotorika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A8FC62A-841C-F242-8A42-DA7763FD7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-357554"/>
            <a:ext cx="3494964" cy="2667000"/>
          </a:xfrm>
          <a:prstGeom prst="rect">
            <a:avLst/>
          </a:prstGeom>
        </p:spPr>
      </p:pic>
      <p:pic>
        <p:nvPicPr>
          <p:cNvPr id="14" name="Obrázek 13" descr="Obsah obrázku text, kreslené, design&#10;&#10;Obsah vygenerovaný umělou inteligencí může být nesprávný.">
            <a:extLst>
              <a:ext uri="{FF2B5EF4-FFF2-40B4-BE49-F238E27FC236}">
                <a16:creationId xmlns:a16="http://schemas.microsoft.com/office/drawing/2014/main" id="{94B2FCBA-2171-006D-0B9B-68B59943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9800"/>
            <a:ext cx="2859437" cy="4572000"/>
          </a:xfrm>
          <a:prstGeom prst="rect">
            <a:avLst/>
          </a:prstGeom>
        </p:spPr>
      </p:pic>
      <p:pic>
        <p:nvPicPr>
          <p:cNvPr id="16" name="Obrázek 15" descr="Obsah obrázku text, růžová, snímek obrazovky, kreslené&#10;&#10;Obsah vygenerovaný umělou inteligencí může být nesprávný.">
            <a:extLst>
              <a:ext uri="{FF2B5EF4-FFF2-40B4-BE49-F238E27FC236}">
                <a16:creationId xmlns:a16="http://schemas.microsoft.com/office/drawing/2014/main" id="{F38D8A10-1F5B-1042-1986-1F5DA3DAF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70" y="2286000"/>
            <a:ext cx="297468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6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99607-5EB3-D525-0AD9-BDA52DCCD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583256-43C6-7D6C-CCEE-9662A4A25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647321"/>
            <a:ext cx="7756819" cy="762000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Co bychom měli s předškolákem s ADHD trénovat pravidelně a dlouhodobě: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0EBA96D-6EE0-0F81-6958-1DF3CFEE9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D734830-CE0E-A069-A365-00E562D81653}"/>
              </a:ext>
            </a:extLst>
          </p:cNvPr>
          <p:cNvSpPr txBox="1"/>
          <p:nvPr/>
        </p:nvSpPr>
        <p:spPr>
          <a:xfrm>
            <a:off x="381000" y="2602523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schopnost přecházet z neklidu do klidu (hravé formy </a:t>
            </a:r>
            <a:r>
              <a:rPr lang="cs-CZ" sz="2400" dirty="0" err="1"/>
              <a:t>rychloher</a:t>
            </a:r>
            <a:r>
              <a:rPr lang="cs-CZ" sz="2400" dirty="0"/>
              <a:t> typu „Cukr, káva, limonáda…, Bomba, nálet, potopa, </a:t>
            </a:r>
            <a:r>
              <a:rPr lang="cs-CZ" sz="2400" dirty="0" err="1"/>
              <a:t>Štronsó</a:t>
            </a:r>
            <a:r>
              <a:rPr lang="cs-CZ" sz="2400" dirty="0"/>
              <a:t>“),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seberegulace stran emocí (dlouhodobý proces, neukončitelný v MŠ),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otevřenou komunikaci a sdílení založené na důvěře,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vědomí hranic vlastního těla a osobního prostoru ostatních,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způsoby komunikace a sdílení potřeb s dospělými i vrstevníky.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cs-CZ" sz="24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E9C086B-3143-8A2D-53B5-2A9CE2A2A1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37" y="0"/>
            <a:ext cx="349496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1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91B50-41DF-46AC-72F5-4A5335A64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D6C22-1FE6-7CDC-3ED3-69DC92E55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647321"/>
            <a:ext cx="7756819" cy="762000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Principy postupného tréninku důležitých oblastí vývoje předškolního dítěte s ADHD: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61E992B-DAFD-F55E-BCBA-AF5CAD578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A5E7B66-21F5-DDDB-138A-261166B35887}"/>
              </a:ext>
            </a:extLst>
          </p:cNvPr>
          <p:cNvSpPr txBox="1"/>
          <p:nvPr/>
        </p:nvSpPr>
        <p:spPr>
          <a:xfrm>
            <a:off x="381000" y="2782668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postupné „otužování“,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méně je více,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trénujte hravou formou - buďte kreativní,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vizualizujte (obrázky, piktogramy),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využívejte tzv. „výchovné momenty“: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ocenění žádoucího chování před ostatními,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facilitace pro dítě náročných situací,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komentování nevhodných způsobů naplňování potřeb (sounáležitosti) s poukazem na okamžité důsledky,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nepředpokládejte.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E584AE0-506E-C85D-8767-5A09A18BF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37" y="0"/>
            <a:ext cx="349496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299D0-5EA5-5615-4ADD-CFD91B235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5B949-31D9-4973-7BA2-CA5728BB3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62" y="1524000"/>
            <a:ext cx="4783015" cy="762000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Kde hledat inspiraci: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F0123A4-B22D-6E98-7043-4808A2BC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 descr="Obsah obrázku text, kreslené, ilustrace, Lidská tvář&#10;&#10;Obsah vygenerovaný umělou inteligencí může být nesprávný.">
            <a:extLst>
              <a:ext uri="{FF2B5EF4-FFF2-40B4-BE49-F238E27FC236}">
                <a16:creationId xmlns:a16="http://schemas.microsoft.com/office/drawing/2014/main" id="{AD6EA6D5-3C43-8F7B-3E73-F48409CC9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2509180"/>
            <a:ext cx="2625574" cy="376896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BF898DD-AB85-A4AA-9CC2-598235F671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37" y="0"/>
            <a:ext cx="3494964" cy="2667000"/>
          </a:xfrm>
          <a:prstGeom prst="rect">
            <a:avLst/>
          </a:prstGeom>
        </p:spPr>
      </p:pic>
      <p:pic>
        <p:nvPicPr>
          <p:cNvPr id="12" name="Obrázek 11" descr="Obsah obrázku text, osoba, kreslené, Leták&#10;&#10;Obsah vygenerovaný umělou inteligencí může být nesprávný.">
            <a:extLst>
              <a:ext uri="{FF2B5EF4-FFF2-40B4-BE49-F238E27FC236}">
                <a16:creationId xmlns:a16="http://schemas.microsoft.com/office/drawing/2014/main" id="{A52D0E6F-C048-1B74-763C-161EFA545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91" y="2890180"/>
            <a:ext cx="6024678" cy="280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3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CD35A56-508F-F34F-8855-3BC0E1B5F86B}"/>
              </a:ext>
            </a:extLst>
          </p:cNvPr>
          <p:cNvSpPr txBox="1"/>
          <p:nvPr/>
        </p:nvSpPr>
        <p:spPr>
          <a:xfrm>
            <a:off x="2735302" y="1352142"/>
            <a:ext cx="3673396" cy="1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4400" b="1" dirty="0">
                <a:latin typeface="+mj-lt"/>
                <a:ea typeface="+mj-ea"/>
                <a:cs typeface="+mj-cs"/>
              </a:rPr>
              <a:t>Dotazy? </a:t>
            </a:r>
            <a:r>
              <a:rPr lang="cs-CZ" sz="4400" b="1" dirty="0"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79F2B9-3F03-A74C-A39F-1E6DB1D8E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0" y="2743200"/>
            <a:ext cx="2349500" cy="32639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7C5216F-592A-C345-A61D-8EFC95B47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71825"/>
            <a:ext cx="2586953" cy="240665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5B03920-CA17-D34A-B581-E2EE2DF3BE8A}"/>
              </a:ext>
            </a:extLst>
          </p:cNvPr>
          <p:cNvSpPr txBox="1"/>
          <p:nvPr/>
        </p:nvSpPr>
        <p:spPr>
          <a:xfrm>
            <a:off x="457199" y="5683934"/>
            <a:ext cx="2586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 err="1"/>
              <a:t>galerie.digiarena.zive.cz</a:t>
            </a:r>
            <a:endParaRPr lang="cs-CZ" sz="140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F4F5AD8-FEA5-3B4E-BA22-FE0FC197E0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03" y="3171824"/>
            <a:ext cx="2193602" cy="2512110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D9CE8824-DEF9-E646-B7DC-C149F7FA33EB}"/>
              </a:ext>
            </a:extLst>
          </p:cNvPr>
          <p:cNvSpPr txBox="1"/>
          <p:nvPr/>
        </p:nvSpPr>
        <p:spPr>
          <a:xfrm>
            <a:off x="6172200" y="5711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 err="1"/>
              <a:t>twitter.com</a:t>
            </a:r>
            <a:r>
              <a:rPr lang="cs-CZ" sz="1400" dirty="0"/>
              <a:t>/</a:t>
            </a:r>
            <a:r>
              <a:rPr lang="cs-CZ" sz="1400" dirty="0" err="1"/>
              <a:t>veve_veverka</a:t>
            </a:r>
            <a:r>
              <a:rPr lang="cs-CZ" sz="1400" dirty="0"/>
              <a:t>/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3F2E184-633D-C146-9F24-5A044378A2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37" y="0"/>
            <a:ext cx="349496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796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5288</TotalTime>
  <Words>478</Words>
  <Application>Microsoft Macintosh PowerPoint</Application>
  <PresentationFormat>Předvádění na obrazovce (4:3)</PresentationFormat>
  <Paragraphs>57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Motiv systému Office</vt:lpstr>
      <vt:lpstr>Které oblasti rozvoje si zaslouží zvláštní pozornost u předškolních dětí s ADHD</vt:lpstr>
      <vt:lpstr>Hlavně nepřepálit začátek aneb krok za krokem…</vt:lpstr>
      <vt:lpstr>Co bychom měli s předškolákem s ADHD trénovat pravidelně a dlouhodobě: </vt:lpstr>
      <vt:lpstr>Konkrétněji: </vt:lpstr>
      <vt:lpstr>Individualizované pracovní listy - grafomotorika</vt:lpstr>
      <vt:lpstr>Co bychom měli s předškolákem s ADHD trénovat pravidelně a dlouhodobě: </vt:lpstr>
      <vt:lpstr>Principy postupného tréninku důležitých oblastí vývoje předškolního dítěte s ADHD:</vt:lpstr>
      <vt:lpstr>Kde hledat inspiraci:</vt:lpstr>
      <vt:lpstr>Prezentace aplikace PowerPoint</vt:lpstr>
      <vt:lpstr>Děkuji za pozornost.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Marketa</dc:creator>
  <cp:lastModifiedBy>Markéta Dobiášová</cp:lastModifiedBy>
  <cp:revision>60</cp:revision>
  <dcterms:created xsi:type="dcterms:W3CDTF">2018-02-07T20:05:02Z</dcterms:created>
  <dcterms:modified xsi:type="dcterms:W3CDTF">2025-05-14T06:15:28Z</dcterms:modified>
</cp:coreProperties>
</file>